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56" r:id="rId2"/>
    <p:sldId id="468" r:id="rId3"/>
    <p:sldId id="432" r:id="rId4"/>
    <p:sldId id="532" r:id="rId5"/>
    <p:sldId id="335" r:id="rId6"/>
    <p:sldId id="508" r:id="rId7"/>
    <p:sldId id="396" r:id="rId8"/>
    <p:sldId id="435" r:id="rId9"/>
    <p:sldId id="466" r:id="rId10"/>
    <p:sldId id="447" r:id="rId11"/>
    <p:sldId id="398" r:id="rId12"/>
    <p:sldId id="436" r:id="rId13"/>
    <p:sldId id="438" r:id="rId14"/>
    <p:sldId id="442" r:id="rId15"/>
    <p:sldId id="441" r:id="rId16"/>
    <p:sldId id="440" r:id="rId17"/>
    <p:sldId id="439" r:id="rId18"/>
    <p:sldId id="444" r:id="rId19"/>
    <p:sldId id="445" r:id="rId20"/>
    <p:sldId id="443" r:id="rId21"/>
    <p:sldId id="446" r:id="rId22"/>
    <p:sldId id="406" r:id="rId23"/>
    <p:sldId id="287" r:id="rId24"/>
    <p:sldId id="448" r:id="rId25"/>
    <p:sldId id="361" r:id="rId26"/>
    <p:sldId id="513" r:id="rId27"/>
    <p:sldId id="511" r:id="rId28"/>
    <p:sldId id="512" r:id="rId29"/>
    <p:sldId id="353" r:id="rId30"/>
    <p:sldId id="514" r:id="rId31"/>
    <p:sldId id="516" r:id="rId32"/>
    <p:sldId id="534" r:id="rId33"/>
    <p:sldId id="535" r:id="rId34"/>
    <p:sldId id="525" r:id="rId35"/>
    <p:sldId id="533" r:id="rId36"/>
    <p:sldId id="536" r:id="rId37"/>
    <p:sldId id="515" r:id="rId38"/>
    <p:sldId id="526" r:id="rId39"/>
    <p:sldId id="537" r:id="rId40"/>
    <p:sldId id="527" r:id="rId41"/>
    <p:sldId id="407" r:id="rId42"/>
    <p:sldId id="509" r:id="rId43"/>
    <p:sldId id="488" r:id="rId44"/>
    <p:sldId id="519" r:id="rId45"/>
    <p:sldId id="522" r:id="rId46"/>
    <p:sldId id="523" r:id="rId47"/>
    <p:sldId id="531" r:id="rId48"/>
    <p:sldId id="524" r:id="rId49"/>
    <p:sldId id="510" r:id="rId50"/>
    <p:sldId id="489" r:id="rId51"/>
    <p:sldId id="529" r:id="rId52"/>
    <p:sldId id="530" r:id="rId53"/>
    <p:sldId id="502" r:id="rId54"/>
    <p:sldId id="52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5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287"/>
            <p14:sldId id="448"/>
            <p14:sldId id="361"/>
            <p14:sldId id="513"/>
            <p14:sldId id="511"/>
            <p14:sldId id="512"/>
            <p14:sldId id="353"/>
            <p14:sldId id="514"/>
            <p14:sldId id="516"/>
            <p14:sldId id="534"/>
            <p14:sldId id="535"/>
            <p14:sldId id="525"/>
            <p14:sldId id="533"/>
            <p14:sldId id="536"/>
            <p14:sldId id="515"/>
            <p14:sldId id="526"/>
            <p14:sldId id="537"/>
            <p14:sldId id="527"/>
            <p14:sldId id="407"/>
            <p14:sldId id="509"/>
            <p14:sldId id="488"/>
            <p14:sldId id="519"/>
            <p14:sldId id="522"/>
            <p14:sldId id="523"/>
            <p14:sldId id="531"/>
            <p14:sldId id="524"/>
            <p14:sldId id="510"/>
            <p14:sldId id="489"/>
            <p14:sldId id="529"/>
            <p14:sldId id="530"/>
            <p14:sldId id="502"/>
            <p14:sldId id="5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6" autoAdjust="0"/>
    <p:restoredTop sz="68776"/>
  </p:normalViewPr>
  <p:slideViewPr>
    <p:cSldViewPr snapToGrid="0">
      <p:cViewPr varScale="1">
        <p:scale>
          <a:sx n="86" d="100"/>
          <a:sy n="8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en-US" dirty="0"/>
              <a:t>JG: I think you’ll loose people on this slide and its confusing because you have direct and adjoint methods in there, even though you told them “</a:t>
            </a:r>
            <a:r>
              <a:rPr lang="en-US" dirty="0" err="1"/>
              <a:t>openmdao</a:t>
            </a:r>
            <a:r>
              <a:rPr lang="en-US" dirty="0"/>
              <a:t> just does that for you” before. 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1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52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5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1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75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3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dolab.engin.umich.edu/sites/default/files/paper_mdolab_5.pdf" TargetMode="External"/><Relationship Id="rId5" Type="http://schemas.openxmlformats.org/officeDocument/2006/relationships/hyperlink" Target="http://mdolab.engin.umich.edu/sites/default/files/Martins-Hwang-2013-AIAAJ-derivatives.pdf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benchmarking-optimization-algorithms-wing-aerodynamic-design-optimiz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penmdao.org/pubs/Gray_Hearn_Moore_EtAl-_2014_-Multidisciplinary_Derivatives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88208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(you have to 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step is more accurate </a:t>
            </a:r>
            <a:br>
              <a:rPr lang="en-US" b="0" dirty="0"/>
            </a:br>
            <a:r>
              <a:rPr lang="en-US" b="0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 than FD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555633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Analytic derivatives are both </a:t>
            </a:r>
            <a:br>
              <a:rPr lang="en-US" b="0" dirty="0"/>
            </a:br>
            <a:r>
              <a:rPr lang="en-US" b="0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b="0" dirty="0"/>
              <a:t>When models get really big … </a:t>
            </a:r>
            <a:br>
              <a:rPr lang="en-US" b="0" dirty="0"/>
            </a:br>
            <a:r>
              <a:rPr lang="en-US" b="0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>
                <a:hlinkClick r:id="rId5"/>
              </a:rPr>
              <a:t>[Martins and Hwang 2013]</a:t>
            </a:r>
            <a:endParaRPr lang="en-US" sz="3000" dirty="0"/>
          </a:p>
          <a:p>
            <a:r>
              <a:rPr lang="en-US" sz="3000" dirty="0">
                <a:hlinkClick r:id="rId6"/>
              </a:rPr>
              <a:t>[Hwang and Martins 2018]</a:t>
            </a:r>
            <a:r>
              <a:rPr lang="en-US" sz="3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9279" cy="1325563"/>
          </a:xfrm>
        </p:spPr>
        <p:txBody>
          <a:bodyPr/>
          <a:lstStyle/>
          <a:p>
            <a:r>
              <a:rPr lang="en-US" b="0"/>
              <a:t>This sessions assumes some baseline knowledge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04357"/>
            <a:ext cx="10073056" cy="3972606"/>
          </a:xfrm>
        </p:spPr>
        <p:txBody>
          <a:bodyPr>
            <a:normAutofit/>
          </a:bodyPr>
          <a:lstStyle/>
          <a:p>
            <a:r>
              <a:rPr lang="en-US" sz="3200" dirty="0"/>
              <a:t>You’ve used </a:t>
            </a:r>
            <a:r>
              <a:rPr lang="en-US" sz="3200" dirty="0" err="1"/>
              <a:t>OpenMDAO</a:t>
            </a:r>
            <a:r>
              <a:rPr lang="en-US" sz="3200" dirty="0"/>
              <a:t> models before</a:t>
            </a:r>
          </a:p>
          <a:p>
            <a:endParaRPr lang="en-US" sz="3200" dirty="0"/>
          </a:p>
          <a:p>
            <a:r>
              <a:rPr lang="en-US" sz="3200" dirty="0"/>
              <a:t>You understand when gradient-based optimization methods are advantageous</a:t>
            </a:r>
          </a:p>
          <a:p>
            <a:endParaRPr lang="en-US" sz="3200" dirty="0"/>
          </a:p>
          <a:p>
            <a:r>
              <a:rPr lang="en-US" sz="3200" dirty="0"/>
              <a:t>You have a working understanding of how to differentiate equations by hand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 using </a:t>
            </a:r>
            <a:r>
              <a:rPr lang="en-US" b="0" dirty="0" err="1"/>
              <a:t>OpenMDAO’s</a:t>
            </a:r>
            <a:r>
              <a:rPr lang="en-US" b="0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b="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ExplicitComponent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217"/>
            <a:ext cx="10515600" cy="2485119"/>
          </a:xfrm>
        </p:spPr>
        <p:txBody>
          <a:bodyPr/>
          <a:lstStyle/>
          <a:p>
            <a:r>
              <a:rPr lang="en-US"/>
              <a:t>Hand-derived</a:t>
            </a:r>
          </a:p>
          <a:p>
            <a:r>
              <a:rPr lang="en-US"/>
              <a:t>Sparse hand-derived</a:t>
            </a:r>
          </a:p>
          <a:p>
            <a:r>
              <a:rPr lang="en-US"/>
              <a:t>Approximated (finite-difference or complex-step)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ExplicitComponent</a:t>
            </a:r>
            <a:r>
              <a:rPr lang="en-US" b="0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 b="0"/>
              <a:t>A simple ExplicitComponent example:</a:t>
            </a:r>
            <a:br>
              <a:rPr lang="en-US" b="0"/>
            </a:br>
            <a:r>
              <a:rPr lang="en-US" b="0"/>
              <a:t>Calculating lift from CL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/>
              <a:t>You can analytically compute the partials by 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448550" cy="13255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OpenMDAO</a:t>
            </a:r>
            <a:r>
              <a:rPr lang="en-US" b="0" dirty="0"/>
              <a:t> can approximate partial derivatives for you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dirty="0"/>
              <a:t>Can use the finite-difference or complex-step methods to approximate the partials derivatives</a:t>
            </a:r>
          </a:p>
          <a:p>
            <a:pPr>
              <a:spcBef>
                <a:spcPts val="2200"/>
              </a:spcBef>
            </a:pPr>
            <a:r>
              <a:rPr lang="en-US" dirty="0"/>
              <a:t>This is generally more computationally expensive than analytic derivatives</a:t>
            </a:r>
          </a:p>
          <a:p>
            <a:pPr>
              <a:spcBef>
                <a:spcPts val="2200"/>
              </a:spcBef>
            </a:pPr>
            <a:r>
              <a:rPr lang="en-US" dirty="0"/>
              <a:t>It requires very little additional programmer time</a:t>
            </a:r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1907139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</a:t>
            </a:r>
            <a:r>
              <a:rPr lang="en-US" sz="3200">
                <a:hlinkClick r:id="rId2"/>
              </a:rPr>
              <a:t>com/openmdao/</a:t>
            </a:r>
            <a:r>
              <a:rPr lang="en-US" sz="3200" dirty="0">
                <a:hlinkClick r:id="rId2"/>
              </a:rPr>
              <a:t>openmdao</a:t>
            </a:r>
            <a:r>
              <a:rPr lang="en-US" sz="3200">
                <a:hlinkClick r:id="rId2"/>
              </a:rPr>
              <a:t>_training</a:t>
            </a: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Our materials for today are in the `getting_derivatives_in_openmdao` folder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This repo contains other tutorials to help you get acquainted with OpenMDAO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7"/>
          <a:stretch/>
        </p:blipFill>
        <p:spPr>
          <a:xfrm>
            <a:off x="832757" y="269421"/>
            <a:ext cx="11082036" cy="5274129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8C3001-3A56-4BEE-8CD4-3BB0C531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79" y="5744029"/>
            <a:ext cx="9081407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tell OpenMDAO that all outputs depend on all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798B4-ADA5-44DD-B80A-3A401EFF8E48}"/>
              </a:ext>
            </a:extLst>
          </p:cNvPr>
          <p:cNvCxnSpPr>
            <a:cxnSpLocks/>
          </p:cNvCxnSpPr>
          <p:nvPr/>
        </p:nvCxnSpPr>
        <p:spPr>
          <a:xfrm>
            <a:off x="685799" y="5282292"/>
            <a:ext cx="89807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8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The </a:t>
            </a:r>
            <a:r>
              <a:rPr lang="en-US" b="0" dirty="0" err="1"/>
              <a:t>jacobian</a:t>
            </a:r>
            <a:r>
              <a:rPr lang="en-US" b="0" dirty="0"/>
              <a:t> is a matrix with one row for each output, and one column for each input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1963710" y="2578308"/>
            <a:ext cx="7245367" cy="2128603"/>
          </a:xfrm>
        </p:spPr>
      </p:pic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473316" y="4815079"/>
            <a:ext cx="7245367" cy="2128603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C93F4-200D-104C-8B63-6AFD3819344E}"/>
              </a:ext>
            </a:extLst>
          </p:cNvPr>
          <p:cNvSpPr txBox="1">
            <a:spLocks/>
          </p:cNvSpPr>
          <p:nvPr/>
        </p:nvSpPr>
        <p:spPr>
          <a:xfrm>
            <a:off x="900793" y="1882807"/>
            <a:ext cx="9081407" cy="351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dirty="0"/>
              <a:t>Each input is really a vector </a:t>
            </a:r>
          </a:p>
          <a:p>
            <a:pPr>
              <a:spcBef>
                <a:spcPts val="2200"/>
              </a:spcBef>
            </a:pPr>
            <a:r>
              <a:rPr lang="en-US" dirty="0"/>
              <a:t>Each output is really a vector</a:t>
            </a:r>
          </a:p>
          <a:p>
            <a:pPr>
              <a:spcBef>
                <a:spcPts val="2200"/>
              </a:spcBef>
            </a:pPr>
            <a:r>
              <a:rPr lang="en-US" dirty="0"/>
              <a:t>Each entry of the vector is totally separate from all others</a:t>
            </a:r>
          </a:p>
          <a:p>
            <a:pPr>
              <a:spcBef>
                <a:spcPts val="2200"/>
              </a:spcBef>
            </a:pPr>
            <a:r>
              <a:rPr lang="en-US" dirty="0"/>
              <a:t>So each partial is really a square matrix, with entries only on the diagonal</a:t>
            </a:r>
          </a:p>
        </p:txBody>
      </p:sp>
    </p:spTree>
    <p:extLst>
      <p:ext uri="{BB962C8B-B14F-4D97-AF65-F5344CB8AC3E}">
        <p14:creationId xmlns:p14="http://schemas.microsoft.com/office/powerpoint/2010/main" val="307047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9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ABB2403-A59E-4A3A-ACFD-29E8399C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49" y="3370489"/>
            <a:ext cx="5932548" cy="159339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Give OpenMDAO the expressions for partial derivatives we computed before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Account for the shape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2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7972"/>
            <a:ext cx="9241465" cy="1325563"/>
          </a:xfrm>
        </p:spPr>
        <p:txBody>
          <a:bodyPr/>
          <a:lstStyle/>
          <a:p>
            <a:r>
              <a:rPr lang="en-US" b="0"/>
              <a:t>check_partials output</a:t>
            </a:r>
            <a:endParaRPr lang="en-US" b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1FF7B-0D9C-46A4-84EF-E06D4340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</p:spTree>
    <p:extLst>
      <p:ext uri="{BB962C8B-B14F-4D97-AF65-F5344CB8AC3E}">
        <p14:creationId xmlns:p14="http://schemas.microsoft.com/office/powerpoint/2010/main" val="396480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Since each partial is diagonal, we don’t actually need to provide all those 0’s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181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54449"/>
            <a:ext cx="11075524" cy="557485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1250A3-6468-477E-B5CE-784DB6D3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6050189"/>
            <a:ext cx="10314214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Tell OpenMDAO about the sparsity pattern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55550-4477-42FC-89BB-4C1A668E01A6}"/>
              </a:ext>
            </a:extLst>
          </p:cNvPr>
          <p:cNvCxnSpPr>
            <a:cxnSpLocks/>
          </p:cNvCxnSpPr>
          <p:nvPr/>
        </p:nvCxnSpPr>
        <p:spPr>
          <a:xfrm flipH="1">
            <a:off x="8157482" y="5657849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0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7" y="175532"/>
            <a:ext cx="7753966" cy="639671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C0F09BB-3634-417F-8D62-5E1CF993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0" y="3739016"/>
            <a:ext cx="6162333" cy="1662804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Now our expected partials shapes are vectors, because we’re just giving the non-zero entries to the matrix</a:t>
            </a:r>
          </a:p>
        </p:txBody>
      </p:sp>
    </p:spTree>
    <p:extLst>
      <p:ext uri="{BB962C8B-B14F-4D97-AF65-F5344CB8AC3E}">
        <p14:creationId xmlns:p14="http://schemas.microsoft.com/office/powerpoint/2010/main" val="66648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What if we’re too lazy to compute the partials by hand? </a:t>
            </a:r>
            <a:r>
              <a:rPr lang="en-US" b="0" dirty="0">
                <a:sym typeface="Wingdings" pitchFamily="2" charset="2"/>
              </a:rPr>
              <a:t> </a:t>
            </a:r>
            <a:endParaRPr lang="en-US" b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2"/>
          <p:cNvSpPr/>
          <p:nvPr/>
        </p:nvSpPr>
        <p:spPr>
          <a:xfrm>
            <a:off x="433522" y="235256"/>
            <a:ext cx="11520063" cy="11475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Gradient-based optimization </a:t>
            </a:r>
            <a:r>
              <a:rPr lang="en-US" sz="3800" u="sng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with analytic derivatives</a:t>
            </a: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 is our only hope for large-scale problems</a:t>
            </a:r>
            <a:endParaRPr sz="3800" dirty="0">
              <a:latin typeface="Helvetica" panose="020B0604020202020204" pitchFamily="34" charset="0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14685" y="1823043"/>
            <a:ext cx="4837584" cy="4225905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A635B-2129-4A32-844F-F22D123D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362402" y="1794191"/>
            <a:ext cx="7251767" cy="472284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693792D-3018-4C8E-BAD5-1DEAD1570899}"/>
              </a:ext>
            </a:extLst>
          </p:cNvPr>
          <p:cNvSpPr/>
          <p:nvPr/>
        </p:nvSpPr>
        <p:spPr>
          <a:xfrm>
            <a:off x="7893886" y="2109631"/>
            <a:ext cx="4176628" cy="1278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100x-10,000x speedup for aerodynamic shape optimization vs. gradient-free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</a:t>
            </a:r>
          </a:p>
          <a:p>
            <a:pPr>
              <a:spcAft>
                <a:spcPts val="1633"/>
              </a:spcAft>
            </a:pPr>
            <a:endParaRPr lang="en-US" sz="2400" spc="-1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At least 5x-10x speedup vs. finite-difference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2</a:t>
            </a:r>
            <a:endParaRPr lang="en-US" spc="-1" baseline="30000" dirty="0">
              <a:latin typeface="Helvetica" panose="020B0604020202020204" pitchFamily="34" charset="0"/>
            </a:endParaRPr>
          </a:p>
        </p:txBody>
      </p:sp>
      <p:sp>
        <p:nvSpPr>
          <p:cNvPr id="11" name="[Lyu et al. ICCFD8-2014-0203]">
            <a:hlinkClick r:id="rId3"/>
            <a:extLst>
              <a:ext uri="{FF2B5EF4-FFF2-40B4-BE49-F238E27FC236}">
                <a16:creationId xmlns:a16="http://schemas.microsoft.com/office/drawing/2014/main" id="{F58252A1-7747-4B83-9853-21F253DDB890}"/>
              </a:ext>
            </a:extLst>
          </p:cNvPr>
          <p:cNvSpPr txBox="1"/>
          <p:nvPr/>
        </p:nvSpPr>
        <p:spPr>
          <a:xfrm>
            <a:off x="8250619" y="5486111"/>
            <a:ext cx="3268716" cy="62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[</a:t>
            </a: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1] 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Lyu </a:t>
            </a:r>
            <a:r>
              <a:rPr sz="1687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et al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. ICCFD8-2014-0203</a:t>
            </a:r>
            <a:endParaRPr lang="en-US" sz="1687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[2] Gray et al. Aviation 2014-2042</a:t>
            </a:r>
            <a:endParaRPr sz="168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D23D3-25F2-43C1-9639-0148E188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83B9-1125-4D8F-A7E1-CB58AE72A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9" y="136525"/>
            <a:ext cx="9271508" cy="6508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5E468-5A24-4534-B49F-7F991BEE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4482062"/>
            <a:ext cx="5652374" cy="1797998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OpenMDAO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can approximate derivatives automatically.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Just note that they will be dense!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578248-9668-45A5-9998-3EB39566F88B}"/>
              </a:ext>
            </a:extLst>
          </p:cNvPr>
          <p:cNvCxnSpPr>
            <a:cxnSpLocks/>
          </p:cNvCxnSpPr>
          <p:nvPr/>
        </p:nvCxnSpPr>
        <p:spPr>
          <a:xfrm flipH="1">
            <a:off x="5738132" y="4376056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3625"/>
          </a:xfrm>
        </p:spPr>
        <p:txBody>
          <a:bodyPr/>
          <a:lstStyle/>
          <a:p>
            <a:r>
              <a:rPr lang="en-US" b="0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ImplicitComponent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5035"/>
            <a:ext cx="9563100" cy="3441927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Can use the same techniques to obtain partials as explicit</a:t>
            </a:r>
          </a:p>
          <a:p>
            <a:pPr>
              <a:spcBef>
                <a:spcPts val="2400"/>
              </a:spcBef>
            </a:pPr>
            <a:r>
              <a:rPr lang="en-US" dirty="0"/>
              <a:t>Compute the partials of the </a:t>
            </a:r>
            <a:r>
              <a:rPr lang="en-US" b="1" u="sng" dirty="0"/>
              <a:t>residuals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respect to the inputs and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349899"/>
          </a:xfrm>
        </p:spPr>
        <p:txBody>
          <a:bodyPr>
            <a:normAutofit/>
          </a:bodyPr>
          <a:lstStyle/>
          <a:p>
            <a:r>
              <a:rPr lang="en-US" b="0"/>
              <a:t>When do we need to use implicit components?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computations where there is not</a:t>
                </a:r>
                <a:br>
                  <a:rPr lang="en-US" dirty="0"/>
                </a:br>
                <a:r>
                  <a:rPr lang="en-US" dirty="0"/>
                  <a:t> an explicit analytic solution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states are your outputs and you compute residuals for them instead of their analytic solution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03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Implicit components can use any of the derivative techniques described previously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AB4D0A6-D6D7-7341-90D0-B345EC4F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Hand derived analytic partials (sparse or dense!)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Finite-difference or complex-step dense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510518"/>
            <a:ext cx="6558644" cy="4594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b="0"/>
              <a:t>Example implicit component:</a:t>
            </a:r>
            <a:br>
              <a:rPr lang="en-US" b="0"/>
            </a:br>
            <a:r>
              <a:rPr lang="en-US" b="0"/>
              <a:t>Aircraft in flight equilibrium</a:t>
            </a:r>
            <a:endParaRPr lang="en-US" b="0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0" y="6190471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>
                <a:hlinkClick r:id="rId5"/>
              </a:rPr>
              <a:t>[</a:t>
            </a:r>
            <a:r>
              <a:rPr lang="en-US" sz="1687">
                <a:hlinkClick r:id="rId5"/>
              </a:rPr>
              <a:t>Falck</a:t>
            </a:r>
            <a:r>
              <a:rPr sz="1687">
                <a:hlinkClick r:id="rId5"/>
              </a:rPr>
              <a:t> </a:t>
            </a:r>
            <a:r>
              <a:rPr sz="1687" dirty="0">
                <a:hlinkClick r:id="rId5"/>
              </a:rPr>
              <a:t>et al</a:t>
            </a:r>
            <a:r>
              <a:rPr sz="1687">
                <a:hlinkClick r:id="rId5"/>
              </a:rPr>
              <a:t>., </a:t>
            </a:r>
            <a:r>
              <a:rPr lang="en-US" sz="1687" i="1">
                <a:hlinkClick r:id="rId5"/>
              </a:rPr>
              <a:t>AIAA SciTech</a:t>
            </a:r>
            <a:r>
              <a:rPr sz="1687" i="1">
                <a:hlinkClick r:id="rId5"/>
              </a:rPr>
              <a:t>,</a:t>
            </a:r>
            <a:r>
              <a:rPr sz="1687">
                <a:hlinkClick r:id="rId5"/>
              </a:rPr>
              <a:t> </a:t>
            </a:r>
            <a:r>
              <a:rPr lang="en-US" sz="1687">
                <a:hlinkClick r:id="rId5"/>
              </a:rPr>
              <a:t>2017</a:t>
            </a:r>
            <a:r>
              <a:rPr sz="1687">
                <a:hlinkClick r:id="rId5"/>
              </a:rPr>
              <a:t>]</a:t>
            </a:r>
            <a:endParaRPr sz="16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/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/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57"/>
          <a:stretch/>
        </p:blipFill>
        <p:spPr>
          <a:xfrm>
            <a:off x="315685" y="1410380"/>
            <a:ext cx="10171891" cy="403724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795F044-9493-4A61-A97A-B72E0FF2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6240"/>
            <a:ext cx="9160239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Define residuals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(i.e. the values we want to drive to 0)</a:t>
            </a:r>
          </a:p>
        </p:txBody>
      </p:sp>
    </p:spTree>
    <p:extLst>
      <p:ext uri="{BB962C8B-B14F-4D97-AF65-F5344CB8AC3E}">
        <p14:creationId xmlns:p14="http://schemas.microsoft.com/office/powerpoint/2010/main" val="302936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3"/>
          <a:stretch/>
        </p:blipFill>
        <p:spPr>
          <a:xfrm>
            <a:off x="727251" y="229281"/>
            <a:ext cx="8669842" cy="637367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F4057C-B071-44D4-A575-145F0993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1665740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Compute partial derivatives of the residuals wrt the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Further code example and explanation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80981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 b="0"/>
              <a:t>Advanced topics related to obtaining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Coloring, scaling, 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987646" cy="408690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Understand how to obtain partial derivatives for your components</a:t>
            </a:r>
          </a:p>
          <a:p>
            <a:endParaRPr lang="en-US" sz="3200" dirty="0"/>
          </a:p>
          <a:p>
            <a:r>
              <a:rPr lang="en-US" sz="3200" dirty="0"/>
              <a:t>Know the differences between explicit and implicit components and what that means for partials</a:t>
            </a:r>
          </a:p>
          <a:p>
            <a:endParaRPr lang="en-US" sz="3200" dirty="0"/>
          </a:p>
          <a:p>
            <a:r>
              <a:rPr lang="en-US" sz="3200" dirty="0"/>
              <a:t>Briefly learn about some advanced techniques to obtain partial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73" y="1723345"/>
            <a:ext cx="4321227" cy="4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2" y="1321135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450757"/>
            <a:ext cx="10858500" cy="578490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6136C69-55F0-4E80-AE8C-FDF591EB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339" y="5111069"/>
            <a:ext cx="4043876" cy="1245281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Can use partial derivative coloring to speed up approximation time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b="0" dirty="0"/>
              <a:t>Brief introduction </a:t>
            </a:r>
            <a:r>
              <a:rPr lang="en-US" b="0"/>
              <a:t>to how OpenMDAO handles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/>
              <a:t>Why do we need derivatives?</a:t>
            </a:r>
          </a:p>
          <a:p>
            <a:endParaRPr lang="en-US" sz="3200"/>
          </a:p>
          <a:p>
            <a:r>
              <a:rPr lang="en-US" sz="3200"/>
              <a:t>How does OpenMDAO process these derivatives?</a:t>
            </a:r>
          </a:p>
          <a:p>
            <a:endParaRPr lang="en-US" sz="3200"/>
          </a:p>
          <a:p>
            <a:r>
              <a:rPr lang="en-US" sz="3200"/>
              <a:t>How can we efficiently obtain these derivatives?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and using gradient free methods, but…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</a:t>
            </a:r>
            <a:r>
              <a:rPr lang="en-US" b="0"/>
              <a:t>is easy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26083</TotalTime>
  <Words>1687</Words>
  <Application>Microsoft Macintosh PowerPoint</Application>
  <PresentationFormat>Widescreen</PresentationFormat>
  <Paragraphs>275</Paragraphs>
  <Slides>54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Helvetica</vt:lpstr>
      <vt:lpstr>Lucida Console</vt:lpstr>
      <vt:lpstr>Office Theme</vt:lpstr>
      <vt:lpstr>PowerPoint Presentation</vt:lpstr>
      <vt:lpstr>This sessions assumes some baseline knowledge</vt:lpstr>
      <vt:lpstr>Download these slides and tutorial scripts from GitHub</vt:lpstr>
      <vt:lpstr>PowerPoint Presentation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Methods for computing derivatives</vt:lpstr>
      <vt:lpstr>Computing partial derivatives of an ExplicitComponent</vt:lpstr>
      <vt:lpstr>ExplicitComponent class</vt:lpstr>
      <vt:lpstr>A simple ExplicitComponent example: Calculating lift from CL</vt:lpstr>
      <vt:lpstr>You can analytically compute the partials by hand</vt:lpstr>
      <vt:lpstr>OpenMDAO can approximate partial derivatives for you</vt:lpstr>
      <vt:lpstr>PowerPoint Presentation</vt:lpstr>
      <vt:lpstr>PowerPoint Presentation</vt:lpstr>
      <vt:lpstr>The jacobian is a matrix with one row for each output, and one column for each input</vt:lpstr>
      <vt:lpstr>But each entry in that matrix is really a sub-matrix! </vt:lpstr>
      <vt:lpstr>But each entry in that matrix is really a sub-matrix! </vt:lpstr>
      <vt:lpstr>PowerPoint Presentation</vt:lpstr>
      <vt:lpstr>check_partials output</vt:lpstr>
      <vt:lpstr>Since each partial is diagonal, we don’t actually need to provide all those 0’s</vt:lpstr>
      <vt:lpstr>PowerPoint Presentation</vt:lpstr>
      <vt:lpstr>PowerPoint Presentation</vt:lpstr>
      <vt:lpstr>What if we’re too lazy to compute the partials by hand?  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Implicit components can use any of the derivative techniques described previously</vt:lpstr>
      <vt:lpstr>Example implicit component: Aircraft in flight equilibrium</vt:lpstr>
      <vt:lpstr>PowerPoint Presentation</vt:lpstr>
      <vt:lpstr>PowerPoint Presentation</vt:lpstr>
      <vt:lpstr>Further code example and explanation</vt:lpstr>
      <vt:lpstr>Advanced topics related to obtaining derivatives</vt:lpstr>
      <vt:lpstr>Getting system derivatives efficiently: automatic Jacobian coloring</vt:lpstr>
      <vt:lpstr>Show coloring examples</vt:lpstr>
      <vt:lpstr>Show coloring examples</vt:lpstr>
      <vt:lpstr>Getting system derivatives efficiently: automatic Jacobian coloring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1020</cp:revision>
  <dcterms:created xsi:type="dcterms:W3CDTF">2017-11-15T13:23:23Z</dcterms:created>
  <dcterms:modified xsi:type="dcterms:W3CDTF">2019-10-25T02:25:50Z</dcterms:modified>
</cp:coreProperties>
</file>